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6858000" cy="9144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2544" y="5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D71D9373-B17A-46FE-922C-2CADE7740D8C}" type="datetimeFigureOut">
              <a:rPr lang="en-GB" smtClean="0"/>
              <a:t>12/04/2026</a:t>
            </a:fld>
            <a:endParaRPr lang="en-GB"/>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096EE4F9-63DE-4193-A786-A4B17C07D5A9}" type="slidenum">
              <a:rPr lang="en-GB" smtClean="0"/>
              <a:t>‹#›</a:t>
            </a:fld>
            <a:endParaRPr lang="en-GB"/>
          </a:p>
        </p:txBody>
      </p:sp>
    </p:spTree>
    <p:extLst>
      <p:ext uri="{BB962C8B-B14F-4D97-AF65-F5344CB8AC3E}">
        <p14:creationId xmlns:p14="http://schemas.microsoft.com/office/powerpoint/2010/main" val="1993180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96EE4F9-63DE-4193-A786-A4B17C07D5A9}" type="slidenum">
              <a:rPr lang="en-GB" smtClean="0"/>
              <a:t>1</a:t>
            </a:fld>
            <a:endParaRPr lang="en-GB"/>
          </a:p>
        </p:txBody>
      </p:sp>
    </p:spTree>
    <p:extLst>
      <p:ext uri="{BB962C8B-B14F-4D97-AF65-F5344CB8AC3E}">
        <p14:creationId xmlns:p14="http://schemas.microsoft.com/office/powerpoint/2010/main" val="1570941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294195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2838758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321681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1538184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4036318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241706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2922460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1924852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1020001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268573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D5D08-3DD6-41FF-AE91-7F5334E9365B}" type="datetimeFigureOut">
              <a:rPr lang="en-GB" smtClean="0"/>
              <a:t>12/04/2026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4F39F98-C34C-45BF-A1FE-98CD0D3E4F38}" type="slidenum">
              <a:rPr lang="en-GB" smtClean="0"/>
              <a:t>‹#›</a:t>
            </a:fld>
            <a:endParaRPr lang="en-GB" dirty="0"/>
          </a:p>
        </p:txBody>
      </p:sp>
    </p:spTree>
    <p:extLst>
      <p:ext uri="{BB962C8B-B14F-4D97-AF65-F5344CB8AC3E}">
        <p14:creationId xmlns:p14="http://schemas.microsoft.com/office/powerpoint/2010/main" val="2021259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50D5D08-3DD6-41FF-AE91-7F5334E9365B}" type="datetimeFigureOut">
              <a:rPr lang="en-GB" smtClean="0"/>
              <a:t>12/04/2026</a:t>
            </a:fld>
            <a:endParaRPr lang="en-GB"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4F39F98-C34C-45BF-A1FE-98CD0D3E4F38}" type="slidenum">
              <a:rPr lang="en-GB" smtClean="0"/>
              <a:t>‹#›</a:t>
            </a:fld>
            <a:endParaRPr lang="en-GB" dirty="0"/>
          </a:p>
        </p:txBody>
      </p:sp>
    </p:spTree>
    <p:extLst>
      <p:ext uri="{BB962C8B-B14F-4D97-AF65-F5344CB8AC3E}">
        <p14:creationId xmlns:p14="http://schemas.microsoft.com/office/powerpoint/2010/main" val="3734014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82712" y="1280014"/>
            <a:ext cx="4680520" cy="16258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solidFill>
                  <a:schemeClr val="tx1"/>
                </a:solidFill>
                <a:latin typeface="Calibri" pitchFamily="34" charset="0"/>
                <a:cs typeface="Calibri" pitchFamily="34" charset="0"/>
              </a:rPr>
              <a:t>Personal, Social and Emotional Development</a:t>
            </a:r>
            <a:endParaRPr lang="en-GB" sz="1100" dirty="0">
              <a:solidFill>
                <a:prstClr val="black"/>
              </a:solidFill>
              <a:latin typeface="Calibri" pitchFamily="34" charset="0"/>
              <a:cs typeface="Calibri" pitchFamily="34" charset="0"/>
            </a:endParaRPr>
          </a:p>
          <a:p>
            <a:pPr lvl="0"/>
            <a:r>
              <a:rPr lang="en-GB" sz="1100" dirty="0">
                <a:solidFill>
                  <a:schemeClr val="tx1"/>
                </a:solidFill>
                <a:latin typeface="Calibri" pitchFamily="34" charset="0"/>
                <a:cs typeface="Calibri" pitchFamily="34" charset="0"/>
              </a:rPr>
              <a:t>In order to prepare children for their transition into Year One, children must be encouraged to become fully independent in their daily routines this term.</a:t>
            </a:r>
          </a:p>
          <a:p>
            <a:pPr lvl="0"/>
            <a:r>
              <a:rPr lang="en-GB" sz="1100" dirty="0">
                <a:solidFill>
                  <a:schemeClr val="tx1"/>
                </a:solidFill>
                <a:latin typeface="Calibri" pitchFamily="34" charset="0"/>
                <a:cs typeface="Calibri" pitchFamily="34" charset="0"/>
              </a:rPr>
              <a:t>Please could you support your child to become more independent when dressing and undressing on their own. </a:t>
            </a:r>
          </a:p>
          <a:p>
            <a:pPr lvl="0"/>
            <a:r>
              <a:rPr lang="en-GB" sz="1100" dirty="0">
                <a:solidFill>
                  <a:schemeClr val="tx1"/>
                </a:solidFill>
                <a:latin typeface="Calibri" pitchFamily="34" charset="0"/>
                <a:cs typeface="Calibri" pitchFamily="34" charset="0"/>
              </a:rPr>
              <a:t>We will be encouraging the children to take more responsibility for trying to resolve minor disagreements that might arise between them and their peers by using their communication skills.</a:t>
            </a:r>
          </a:p>
          <a:p>
            <a:pPr lvl="0"/>
            <a:r>
              <a:rPr lang="en-GB" sz="1100" dirty="0">
                <a:solidFill>
                  <a:schemeClr val="tx1"/>
                </a:solidFill>
                <a:latin typeface="Calibri" pitchFamily="34" charset="0"/>
                <a:cs typeface="Calibri" pitchFamily="34" charset="0"/>
              </a:rPr>
              <a:t>We will also have a transition week (details to follow). </a:t>
            </a:r>
          </a:p>
        </p:txBody>
      </p:sp>
      <p:sp>
        <p:nvSpPr>
          <p:cNvPr id="8" name="Oval 7"/>
          <p:cNvSpPr/>
          <p:nvPr/>
        </p:nvSpPr>
        <p:spPr>
          <a:xfrm>
            <a:off x="5053186" y="1"/>
            <a:ext cx="1745444" cy="124400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chemeClr val="tx1"/>
                </a:solidFill>
                <a:latin typeface="Calibri" pitchFamily="34" charset="0"/>
                <a:cs typeface="Calibri" pitchFamily="34" charset="0"/>
              </a:rPr>
              <a:t>Dinosaurs, Traditional tales, Mini-beasts, Road safety, Water, Recycling, Summer &amp; transitions</a:t>
            </a:r>
          </a:p>
        </p:txBody>
      </p:sp>
      <p:sp>
        <p:nvSpPr>
          <p:cNvPr id="10" name="Rectangle 9"/>
          <p:cNvSpPr/>
          <p:nvPr/>
        </p:nvSpPr>
        <p:spPr>
          <a:xfrm>
            <a:off x="1700808" y="206078"/>
            <a:ext cx="3312368" cy="64807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rPr>
              <a:t>EYFS Curriculum Overview</a:t>
            </a:r>
          </a:p>
          <a:p>
            <a:pPr algn="ctr"/>
            <a:r>
              <a:rPr lang="en-GB" sz="1600" dirty="0">
                <a:solidFill>
                  <a:schemeClr val="tx1"/>
                </a:solidFill>
              </a:rPr>
              <a:t>Term 5 &amp; 6</a:t>
            </a:r>
          </a:p>
        </p:txBody>
      </p:sp>
      <p:sp>
        <p:nvSpPr>
          <p:cNvPr id="12" name="Rectangle 11"/>
          <p:cNvSpPr/>
          <p:nvPr/>
        </p:nvSpPr>
        <p:spPr>
          <a:xfrm>
            <a:off x="1988840" y="2951819"/>
            <a:ext cx="4674392" cy="18722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solidFill>
                  <a:schemeClr val="tx1"/>
                </a:solidFill>
                <a:latin typeface="Calibri" pitchFamily="34" charset="0"/>
                <a:cs typeface="Calibri" pitchFamily="34" charset="0"/>
              </a:rPr>
              <a:t>Communication, Language and Literacy</a:t>
            </a:r>
            <a:br>
              <a:rPr lang="en-GB" sz="1100" dirty="0">
                <a:solidFill>
                  <a:schemeClr val="tx1"/>
                </a:solidFill>
                <a:latin typeface="Calibri" pitchFamily="34" charset="0"/>
                <a:cs typeface="Calibri" pitchFamily="34" charset="0"/>
              </a:rPr>
            </a:br>
            <a:r>
              <a:rPr lang="en-GB" sz="1100" dirty="0">
                <a:solidFill>
                  <a:schemeClr val="tx1"/>
                </a:solidFill>
                <a:latin typeface="Calibri" pitchFamily="34" charset="0"/>
                <a:cs typeface="Calibri" pitchFamily="34" charset="0"/>
              </a:rPr>
              <a:t>We will be growing your child’s vocabulary through our many exciting topics this term. We will be encouraging the children to use this new vocabulary in their writing to add detail, as well as focussing on using finger spaces, full-stops and capital letters accurately in our writing. </a:t>
            </a:r>
          </a:p>
          <a:p>
            <a:r>
              <a:rPr lang="en-GB" sz="1100" dirty="0">
                <a:solidFill>
                  <a:schemeClr val="tx1"/>
                </a:solidFill>
                <a:latin typeface="Calibri" pitchFamily="34" charset="0"/>
                <a:cs typeface="Calibri" pitchFamily="34" charset="0"/>
              </a:rPr>
              <a:t>We will continue to follow the Read Write Inc programme for our Phonics learning.</a:t>
            </a:r>
          </a:p>
          <a:p>
            <a:r>
              <a:rPr lang="en-GB" sz="1100" dirty="0">
                <a:solidFill>
                  <a:schemeClr val="tx1"/>
                </a:solidFill>
                <a:latin typeface="Calibri" pitchFamily="34" charset="0"/>
                <a:cs typeface="Calibri" pitchFamily="34" charset="0"/>
              </a:rPr>
              <a:t>Please continue to practise both reading and writing regularly at home, in particular ensuring that letters are formed correctly and building fluency and expression with reading.  </a:t>
            </a:r>
            <a:endParaRPr lang="en-GB" sz="1100" dirty="0">
              <a:solidFill>
                <a:prstClr val="black"/>
              </a:solidFill>
              <a:latin typeface="Calibri" pitchFamily="34" charset="0"/>
              <a:cs typeface="Calibri" pitchFamily="34" charset="0"/>
            </a:endParaRPr>
          </a:p>
        </p:txBody>
      </p:sp>
      <p:sp>
        <p:nvSpPr>
          <p:cNvPr id="14" name="Rectangle 13"/>
          <p:cNvSpPr/>
          <p:nvPr/>
        </p:nvSpPr>
        <p:spPr>
          <a:xfrm>
            <a:off x="2004535" y="4869996"/>
            <a:ext cx="4674391" cy="20162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en-GB" sz="1050" b="1" dirty="0">
              <a:solidFill>
                <a:schemeClr val="tx1"/>
              </a:solidFill>
              <a:latin typeface="Calibri" pitchFamily="34" charset="0"/>
              <a:cs typeface="Calibri" pitchFamily="34" charset="0"/>
            </a:endParaRPr>
          </a:p>
          <a:p>
            <a:pPr lvl="0" algn="just"/>
            <a:endParaRPr lang="en-GB" sz="1050" b="1" dirty="0">
              <a:solidFill>
                <a:schemeClr val="tx1"/>
              </a:solidFill>
              <a:latin typeface="Calibri" pitchFamily="34" charset="0"/>
              <a:cs typeface="Calibri" pitchFamily="34" charset="0"/>
            </a:endParaRPr>
          </a:p>
          <a:p>
            <a:pPr lvl="0" algn="just"/>
            <a:r>
              <a:rPr lang="en-GB" sz="1100" b="1" dirty="0">
                <a:solidFill>
                  <a:schemeClr val="tx1"/>
                </a:solidFill>
                <a:latin typeface="Calibri" pitchFamily="34" charset="0"/>
                <a:cs typeface="Calibri" pitchFamily="34" charset="0"/>
              </a:rPr>
              <a:t>Mathematics</a:t>
            </a:r>
          </a:p>
          <a:p>
            <a:pPr algn="just"/>
            <a:r>
              <a:rPr lang="en-GB" sz="1100" dirty="0">
                <a:solidFill>
                  <a:prstClr val="black"/>
                </a:solidFill>
                <a:latin typeface="Calibri" pitchFamily="34" charset="0"/>
                <a:cs typeface="Calibri" pitchFamily="34" charset="0"/>
              </a:rPr>
              <a:t>This term we will focus on using our addition and subtraction skills to solve word problems. We expect the children to use their knowledge of the composition of </a:t>
            </a:r>
            <a:r>
              <a:rPr lang="en-GB" sz="1100">
                <a:solidFill>
                  <a:prstClr val="black"/>
                </a:solidFill>
                <a:latin typeface="Calibri" pitchFamily="34" charset="0"/>
                <a:cs typeface="Calibri" pitchFamily="34" charset="0"/>
              </a:rPr>
              <a:t>numbers within 5 and 10 </a:t>
            </a:r>
            <a:r>
              <a:rPr lang="en-GB" sz="1100" dirty="0">
                <a:solidFill>
                  <a:prstClr val="black"/>
                </a:solidFill>
                <a:latin typeface="Calibri" pitchFamily="34" charset="0"/>
                <a:cs typeface="Calibri" pitchFamily="34" charset="0"/>
              </a:rPr>
              <a:t>to help them recall number bonds quickly and accurately. We will continue to explore the pattern of numbers, including odd and even numbers, teen numbers and beyond.  At home, we would like you to focus on encouraging your child to use their number composition skills to break down numbers into groups, for example 8  can be arranged into a group of 5 and 3 or two groups of 4. We would also like the children to practise forming their numbers correctly (number formation rhymes were sent during Parents Evening).</a:t>
            </a:r>
            <a:endParaRPr lang="en-GB" sz="1050" dirty="0">
              <a:solidFill>
                <a:schemeClr val="tx1"/>
              </a:solidFill>
              <a:latin typeface="Calibri" pitchFamily="34" charset="0"/>
              <a:cs typeface="Calibri" pitchFamily="34" charset="0"/>
            </a:endParaRPr>
          </a:p>
          <a:p>
            <a:pPr algn="just"/>
            <a:endParaRPr lang="en-GB" sz="1050" dirty="0">
              <a:solidFill>
                <a:schemeClr val="tx1"/>
              </a:solidFill>
              <a:latin typeface="Calibri" pitchFamily="34" charset="0"/>
              <a:cs typeface="Calibri" pitchFamily="34" charset="0"/>
            </a:endParaRPr>
          </a:p>
        </p:txBody>
      </p:sp>
      <p:sp>
        <p:nvSpPr>
          <p:cNvPr id="16" name="Rectangle 15"/>
          <p:cNvSpPr/>
          <p:nvPr/>
        </p:nvSpPr>
        <p:spPr>
          <a:xfrm>
            <a:off x="242929" y="2915816"/>
            <a:ext cx="1616641" cy="31683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solidFill>
                  <a:schemeClr val="tx1"/>
                </a:solidFill>
                <a:latin typeface="Calibri" pitchFamily="34" charset="0"/>
                <a:cs typeface="Calibri" pitchFamily="34" charset="0"/>
              </a:rPr>
              <a:t>Physical Development</a:t>
            </a:r>
          </a:p>
          <a:p>
            <a:r>
              <a:rPr lang="en-GB" sz="1100" dirty="0">
                <a:solidFill>
                  <a:schemeClr val="tx1"/>
                </a:solidFill>
                <a:latin typeface="Calibri" pitchFamily="34" charset="0"/>
                <a:cs typeface="Calibri" pitchFamily="34" charset="0"/>
              </a:rPr>
              <a:t>We will focus daily on:</a:t>
            </a:r>
          </a:p>
          <a:p>
            <a:endParaRPr lang="en-GB" sz="1100" dirty="0">
              <a:solidFill>
                <a:schemeClr val="tx1"/>
              </a:solidFill>
              <a:latin typeface="Calibri" pitchFamily="34" charset="0"/>
              <a:cs typeface="Calibri" pitchFamily="34" charset="0"/>
            </a:endParaRPr>
          </a:p>
          <a:p>
            <a:r>
              <a:rPr lang="en-GB" sz="1100" dirty="0">
                <a:solidFill>
                  <a:schemeClr val="tx1"/>
                </a:solidFill>
                <a:latin typeface="Calibri" pitchFamily="34" charset="0"/>
                <a:cs typeface="Calibri" pitchFamily="34" charset="0"/>
              </a:rPr>
              <a:t>Developing fine motor skills by practicing letter and number formation. </a:t>
            </a:r>
          </a:p>
          <a:p>
            <a:endParaRPr lang="en-GB" sz="1100" dirty="0">
              <a:solidFill>
                <a:schemeClr val="tx1"/>
              </a:solidFill>
              <a:latin typeface="Calibri" pitchFamily="34" charset="0"/>
              <a:cs typeface="Calibri" pitchFamily="34" charset="0"/>
            </a:endParaRPr>
          </a:p>
          <a:p>
            <a:r>
              <a:rPr lang="en-GB" sz="1100" dirty="0">
                <a:solidFill>
                  <a:schemeClr val="tx1"/>
                </a:solidFill>
                <a:latin typeface="Calibri" pitchFamily="34" charset="0"/>
                <a:cs typeface="Calibri" pitchFamily="34" charset="0"/>
              </a:rPr>
              <a:t>Using space safely –</a:t>
            </a:r>
          </a:p>
          <a:p>
            <a:r>
              <a:rPr lang="en-GB" sz="1100" dirty="0">
                <a:solidFill>
                  <a:schemeClr val="tx1"/>
                </a:solidFill>
                <a:latin typeface="Calibri" pitchFamily="34" charset="0"/>
                <a:cs typeface="Calibri" pitchFamily="34" charset="0"/>
              </a:rPr>
              <a:t>especially climbing,</a:t>
            </a:r>
          </a:p>
          <a:p>
            <a:r>
              <a:rPr lang="en-GB" sz="1100" dirty="0">
                <a:solidFill>
                  <a:schemeClr val="tx1"/>
                </a:solidFill>
                <a:latin typeface="Calibri" pitchFamily="34" charset="0"/>
                <a:cs typeface="Calibri" pitchFamily="34" charset="0"/>
              </a:rPr>
              <a:t>jumping &amp; landing.</a:t>
            </a:r>
          </a:p>
          <a:p>
            <a:endParaRPr lang="en-GB" sz="1100" dirty="0">
              <a:solidFill>
                <a:schemeClr val="tx1"/>
              </a:solidFill>
              <a:latin typeface="Calibri" pitchFamily="34" charset="0"/>
              <a:cs typeface="Calibri" pitchFamily="34" charset="0"/>
            </a:endParaRPr>
          </a:p>
          <a:p>
            <a:r>
              <a:rPr lang="en-GB" sz="1100" dirty="0">
                <a:solidFill>
                  <a:schemeClr val="tx1"/>
                </a:solidFill>
                <a:latin typeface="Calibri" pitchFamily="34" charset="0"/>
                <a:cs typeface="Calibri" pitchFamily="34" charset="0"/>
              </a:rPr>
              <a:t>Use of scissors &amp;</a:t>
            </a:r>
          </a:p>
          <a:p>
            <a:r>
              <a:rPr lang="en-GB" sz="1100" dirty="0">
                <a:solidFill>
                  <a:schemeClr val="tx1"/>
                </a:solidFill>
                <a:latin typeface="Calibri" pitchFamily="34" charset="0"/>
                <a:cs typeface="Calibri" pitchFamily="34" charset="0"/>
              </a:rPr>
              <a:t>creative tools.</a:t>
            </a:r>
          </a:p>
          <a:p>
            <a:endParaRPr lang="en-GB" sz="1100" dirty="0">
              <a:solidFill>
                <a:schemeClr val="tx1"/>
              </a:solidFill>
              <a:latin typeface="Calibri" pitchFamily="34" charset="0"/>
              <a:cs typeface="Calibri" pitchFamily="34" charset="0"/>
            </a:endParaRPr>
          </a:p>
          <a:p>
            <a:r>
              <a:rPr lang="en-GB" sz="1100" dirty="0">
                <a:solidFill>
                  <a:schemeClr val="tx1"/>
                </a:solidFill>
                <a:latin typeface="Calibri" pitchFamily="34" charset="0"/>
                <a:cs typeface="Calibri" pitchFamily="34" charset="0"/>
              </a:rPr>
              <a:t>Staying healthy by eating a balanced diet, exercising and practising good hygiene</a:t>
            </a:r>
            <a:r>
              <a:rPr lang="en-GB" sz="1050" dirty="0">
                <a:solidFill>
                  <a:schemeClr val="tx1"/>
                </a:solidFill>
                <a:latin typeface="Calibri" pitchFamily="34" charset="0"/>
                <a:cs typeface="Calibri" pitchFamily="34" charset="0"/>
              </a:rPr>
              <a:t>.</a:t>
            </a:r>
          </a:p>
          <a:p>
            <a:endParaRPr lang="en-GB" sz="1050" dirty="0">
              <a:solidFill>
                <a:schemeClr val="tx1"/>
              </a:solidFill>
              <a:latin typeface="Comic Sans MS" pitchFamily="66" charset="0"/>
            </a:endParaRPr>
          </a:p>
        </p:txBody>
      </p:sp>
      <p:sp>
        <p:nvSpPr>
          <p:cNvPr id="17" name="Rectangle 16"/>
          <p:cNvSpPr/>
          <p:nvPr/>
        </p:nvSpPr>
        <p:spPr>
          <a:xfrm>
            <a:off x="195718" y="7092278"/>
            <a:ext cx="3233282" cy="18722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solidFill>
                  <a:schemeClr val="tx1"/>
                </a:solidFill>
                <a:latin typeface="Calibri" pitchFamily="34" charset="0"/>
                <a:cs typeface="Calibri" pitchFamily="34" charset="0"/>
              </a:rPr>
              <a:t>Understanding the World</a:t>
            </a:r>
          </a:p>
          <a:p>
            <a:pPr algn="just"/>
            <a:r>
              <a:rPr lang="en-GB" sz="1100" dirty="0">
                <a:solidFill>
                  <a:schemeClr val="tx1"/>
                </a:solidFill>
                <a:latin typeface="Calibri" pitchFamily="34" charset="0"/>
                <a:cs typeface="Calibri" pitchFamily="34" charset="0"/>
              </a:rPr>
              <a:t>All children will have opportunities to explore the environment – inside and outdoors! We will continue to learn about seasonal change through observations of weather, plants and animals.</a:t>
            </a:r>
          </a:p>
          <a:p>
            <a:pPr algn="just"/>
            <a:r>
              <a:rPr lang="en-GB" sz="1100" dirty="0">
                <a:solidFill>
                  <a:schemeClr val="tx1"/>
                </a:solidFill>
                <a:latin typeface="Calibri" pitchFamily="34" charset="0"/>
                <a:cs typeface="Calibri" pitchFamily="34" charset="0"/>
              </a:rPr>
              <a:t>We will encourage the children to show an interest in how to care for and protect our environment, e.g. through recycling or showing care and concern for living creatures.</a:t>
            </a:r>
          </a:p>
        </p:txBody>
      </p:sp>
      <p:sp>
        <p:nvSpPr>
          <p:cNvPr id="18" name="Rectangle 17"/>
          <p:cNvSpPr/>
          <p:nvPr/>
        </p:nvSpPr>
        <p:spPr>
          <a:xfrm>
            <a:off x="3573016" y="7092280"/>
            <a:ext cx="3090216" cy="18722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solidFill>
                  <a:schemeClr val="tx1"/>
                </a:solidFill>
                <a:latin typeface="Calibri" pitchFamily="34" charset="0"/>
                <a:cs typeface="Calibri" pitchFamily="34" charset="0"/>
              </a:rPr>
              <a:t>Expressive Arts and Design</a:t>
            </a:r>
          </a:p>
          <a:p>
            <a:pPr algn="just"/>
            <a:r>
              <a:rPr lang="en-GB" sz="1100" dirty="0">
                <a:solidFill>
                  <a:schemeClr val="tx1"/>
                </a:solidFill>
                <a:latin typeface="Calibri" pitchFamily="34" charset="0"/>
                <a:cs typeface="Calibri" pitchFamily="34" charset="0"/>
              </a:rPr>
              <a:t>Opportunities to be creative with mixed media are freely available to the children throughout the day.</a:t>
            </a:r>
          </a:p>
          <a:p>
            <a:pPr algn="just"/>
            <a:r>
              <a:rPr lang="en-GB" sz="1100" dirty="0">
                <a:solidFill>
                  <a:schemeClr val="tx1"/>
                </a:solidFill>
                <a:latin typeface="Calibri" pitchFamily="34" charset="0"/>
                <a:cs typeface="Calibri" pitchFamily="34" charset="0"/>
              </a:rPr>
              <a:t>Children will use a range of media when working with colour and pattern. The children will explore different techniques, </a:t>
            </a:r>
            <a:r>
              <a:rPr lang="en-GB" sz="1100">
                <a:solidFill>
                  <a:schemeClr val="tx1"/>
                </a:solidFill>
                <a:latin typeface="Calibri" pitchFamily="34" charset="0"/>
                <a:cs typeface="Calibri" pitchFamily="34" charset="0"/>
              </a:rPr>
              <a:t>on a large </a:t>
            </a:r>
            <a:r>
              <a:rPr lang="en-GB" sz="1100" dirty="0">
                <a:solidFill>
                  <a:schemeClr val="tx1"/>
                </a:solidFill>
                <a:latin typeface="Calibri" pitchFamily="34" charset="0"/>
                <a:cs typeface="Calibri" pitchFamily="34" charset="0"/>
              </a:rPr>
              <a:t>and small scale, to accompany weather/season focus. Children experience regular singing, dancing and musical sessions.</a:t>
            </a:r>
          </a:p>
        </p:txBody>
      </p:sp>
      <p:pic>
        <p:nvPicPr>
          <p:cNvPr id="102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69" y="192933"/>
            <a:ext cx="936104"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230236" y="1518370"/>
            <a:ext cx="1629334" cy="100811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b="1" dirty="0">
              <a:solidFill>
                <a:schemeClr val="tx1"/>
              </a:solidFill>
              <a:latin typeface="Calibri" pitchFamily="34" charset="0"/>
              <a:cs typeface="Calibri" pitchFamily="34" charset="0"/>
            </a:endParaRPr>
          </a:p>
          <a:p>
            <a:pPr algn="ctr"/>
            <a:endParaRPr lang="en-GB" sz="1050" b="1" dirty="0">
              <a:solidFill>
                <a:schemeClr val="tx1"/>
              </a:solidFill>
              <a:latin typeface="Calibri" pitchFamily="34" charset="0"/>
              <a:cs typeface="Calibri" pitchFamily="34" charset="0"/>
            </a:endParaRPr>
          </a:p>
          <a:p>
            <a:pPr algn="ctr"/>
            <a:endParaRPr lang="en-GB" sz="1050" b="1" dirty="0">
              <a:solidFill>
                <a:schemeClr val="tx1"/>
              </a:solidFill>
              <a:latin typeface="Calibri" pitchFamily="34" charset="0"/>
              <a:cs typeface="Calibri" pitchFamily="34" charset="0"/>
            </a:endParaRPr>
          </a:p>
          <a:p>
            <a:pPr algn="ctr"/>
            <a:endParaRPr lang="en-GB" sz="1100" b="1" dirty="0">
              <a:solidFill>
                <a:schemeClr val="tx1"/>
              </a:solidFill>
              <a:latin typeface="Calibri" pitchFamily="34" charset="0"/>
              <a:cs typeface="Calibri" pitchFamily="34" charset="0"/>
            </a:endParaRPr>
          </a:p>
          <a:p>
            <a:pPr algn="ctr"/>
            <a:r>
              <a:rPr lang="en-GB" sz="1100" b="1" dirty="0">
                <a:solidFill>
                  <a:schemeClr val="tx1"/>
                </a:solidFill>
                <a:latin typeface="Calibri" pitchFamily="34" charset="0"/>
                <a:cs typeface="Calibri" pitchFamily="34" charset="0"/>
              </a:rPr>
              <a:t>Key Dates</a:t>
            </a:r>
          </a:p>
          <a:p>
            <a:r>
              <a:rPr lang="en-GB" sz="1100" dirty="0">
                <a:solidFill>
                  <a:schemeClr val="tx1"/>
                </a:solidFill>
                <a:latin typeface="Calibri" pitchFamily="34" charset="0"/>
                <a:cs typeface="Calibri" pitchFamily="34" charset="0"/>
              </a:rPr>
              <a:t>Please refer to the Weekly Newsletter for all dates and events  for Term 5 and 6.</a:t>
            </a:r>
          </a:p>
          <a:p>
            <a:endParaRPr lang="en-GB" sz="1050" dirty="0">
              <a:solidFill>
                <a:schemeClr val="tx1"/>
              </a:solidFill>
              <a:latin typeface="Calibri" pitchFamily="34" charset="0"/>
              <a:cs typeface="Calibri" pitchFamily="34" charset="0"/>
            </a:endParaRPr>
          </a:p>
          <a:p>
            <a:endParaRPr lang="en-GB" sz="800" dirty="0">
              <a:solidFill>
                <a:schemeClr val="tx1"/>
              </a:solidFill>
              <a:latin typeface="Calibri" pitchFamily="34" charset="0"/>
              <a:cs typeface="Calibri" pitchFamily="34" charset="0"/>
            </a:endParaRPr>
          </a:p>
          <a:p>
            <a:endParaRPr lang="en-GB" sz="800" dirty="0">
              <a:solidFill>
                <a:schemeClr val="tx1"/>
              </a:solidFill>
              <a:latin typeface="Calibri" pitchFamily="34" charset="0"/>
              <a:cs typeface="Calibri" pitchFamily="34" charset="0"/>
            </a:endParaRPr>
          </a:p>
          <a:p>
            <a:endParaRPr lang="en-GB" sz="800" dirty="0">
              <a:solidFill>
                <a:schemeClr val="tx1"/>
              </a:solidFill>
              <a:latin typeface="Calibri" pitchFamily="34" charset="0"/>
              <a:cs typeface="Calibri" pitchFamily="34" charset="0"/>
            </a:endParaRPr>
          </a:p>
          <a:p>
            <a:endParaRPr lang="en-GB" sz="8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862196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2859</TotalTime>
  <Words>555</Words>
  <Application>Microsoft Office PowerPoint</Application>
  <PresentationFormat>On-screen Show (4:3)</PresentationFormat>
  <Paragraphs>44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Comic Sans MS</vt:lpstr>
      <vt:lpstr>Office Theme</vt:lpstr>
      <vt:lpstr>PowerPoint Presentation</vt:lpstr>
    </vt:vector>
  </TitlesOfParts>
  <Company>RBWM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David Errington</cp:lastModifiedBy>
  <cp:revision>97</cp:revision>
  <cp:lastPrinted>2014-01-10T09:05:43Z</cp:lastPrinted>
  <dcterms:created xsi:type="dcterms:W3CDTF">2013-01-09T19:32:12Z</dcterms:created>
  <dcterms:modified xsi:type="dcterms:W3CDTF">2026-04-12T15:28:05Z</dcterms:modified>
</cp:coreProperties>
</file>